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  <p:sldId id="266" r:id="rId9"/>
    <p:sldId id="267" r:id="rId10"/>
    <p:sldId id="263" r:id="rId11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4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73A2F9-5C2E-40E4-A038-99CA662B92ED}" type="datetimeFigureOut">
              <a:rPr lang="en-AU" smtClean="0"/>
              <a:t>24/07/2023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1B551E-877C-474B-A14B-2123A47CC7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4992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261800" y="3268080"/>
            <a:ext cx="9417960" cy="13716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9">
              <a:solidFill>
                <a:srgbClr val="FFFFFF"/>
              </a:solidFill>
              <a:latin typeface="Century Schoolbook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4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 hidden="1"/>
          <p:cNvSpPr/>
          <p:nvPr/>
        </p:nvSpPr>
        <p:spPr>
          <a:xfrm>
            <a:off x="11292840" y="0"/>
            <a:ext cx="914040" cy="68576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" name="PlaceHolder 2"/>
          <p:cNvSpPr>
            <a:spLocks noGrp="1"/>
          </p:cNvSpPr>
          <p:nvPr>
            <p:ph type="title"/>
          </p:nvPr>
        </p:nvSpPr>
        <p:spPr>
          <a:xfrm>
            <a:off x="1261800" y="758880"/>
            <a:ext cx="9417960" cy="404136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7200" b="0" strike="noStrike" spc="-49">
                <a:solidFill>
                  <a:srgbClr val="FFFFFF"/>
                </a:solidFill>
                <a:latin typeface="Century Schoolbook"/>
              </a:rPr>
              <a:t>Click to edit Master title style</a:t>
            </a:r>
            <a:endParaRPr lang="en-US" sz="7200" b="0" strike="noStrike" spc="-1">
              <a:solidFill>
                <a:srgbClr val="FFFFFF"/>
              </a:solidFill>
              <a:latin typeface="Century Schoolbook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 rot="16200000">
            <a:off x="10797480" y="999000"/>
            <a:ext cx="19047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endParaRPr lang="en-AU" sz="105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 rot="16200000">
            <a:off x="9959400" y="4047120"/>
            <a:ext cx="3580920" cy="364680"/>
          </a:xfrm>
          <a:prstGeom prst="rect">
            <a:avLst/>
          </a:prstGeom>
        </p:spPr>
        <p:txBody>
          <a:bodyPr anchor="ctr"/>
          <a:lstStyle/>
          <a:p>
            <a:r>
              <a:rPr lang="en-AU" sz="2400" b="0" strike="noStrike" spc="-1">
                <a:latin typeface="Times New Roman"/>
              </a:rPr>
              <a:t>Page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11292840" y="6172200"/>
            <a:ext cx="914040" cy="593280"/>
          </a:xfrm>
          <a:prstGeom prst="rect">
            <a:avLst/>
          </a:prstGeom>
        </p:spPr>
        <p:txBody>
          <a:bodyPr lIns="45720" rIns="45720" anchor="ctr"/>
          <a:lstStyle/>
          <a:p>
            <a:pPr algn="ctr">
              <a:lnSpc>
                <a:spcPct val="100000"/>
              </a:lnSpc>
            </a:pPr>
            <a:fld id="{4165E259-3F50-43D7-9F62-3977F15E7A75}" type="slidenum">
              <a:rPr lang="en-AU" sz="3600" b="0" strike="noStrike" spc="-1">
                <a:solidFill>
                  <a:srgbClr val="A6A6A6"/>
                </a:solidFill>
                <a:latin typeface="Century Schoolbook"/>
              </a:rPr>
              <a:t>‹#›</a:t>
            </a:fld>
            <a:endParaRPr lang="en-AU" sz="3600" b="0" strike="noStrike" spc="-1">
              <a:latin typeface="Times New Roman"/>
            </a:endParaRPr>
          </a:p>
        </p:txBody>
      </p:sp>
      <p:sp>
        <p:nvSpPr>
          <p:cNvPr id="5" name="CustomShape 6"/>
          <p:cNvSpPr/>
          <p:nvPr/>
        </p:nvSpPr>
        <p:spPr>
          <a:xfrm>
            <a:off x="0" y="0"/>
            <a:ext cx="45684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9">
                <a:solidFill>
                  <a:srgbClr val="FFFFFF"/>
                </a:solidFill>
                <a:latin typeface="Century Schoolbook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FFFFFF"/>
                </a:solidFill>
                <a:latin typeface="Century Schoolbook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FFFFFF"/>
                </a:solidFill>
                <a:latin typeface="Century Schoolbook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FFFFFF"/>
                </a:solidFill>
                <a:latin typeface="Century Schoolbook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Schoolbook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Schoolbook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Schoolbook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aiyon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478080" y="172440"/>
            <a:ext cx="11713320" cy="82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AU" sz="4800" b="0" strike="noStrike" spc="-1">
                <a:solidFill>
                  <a:srgbClr val="FFFFFF"/>
                </a:solidFill>
                <a:latin typeface="Century Schoolbook"/>
              </a:rPr>
              <a:t>ECE4078  Intelligent robotics</a:t>
            </a:r>
            <a:endParaRPr lang="en-AU" sz="4800" b="0" strike="noStrike" spc="-1">
              <a:latin typeface="Arial"/>
            </a:endParaRPr>
          </a:p>
        </p:txBody>
      </p:sp>
      <p:sp>
        <p:nvSpPr>
          <p:cNvPr id="45" name="CustomShape 2"/>
          <p:cNvSpPr/>
          <p:nvPr/>
        </p:nvSpPr>
        <p:spPr>
          <a:xfrm>
            <a:off x="735120" y="6316200"/>
            <a:ext cx="107211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Lab 1: Setup and Teleoperation</a:t>
            </a:r>
            <a:endParaRPr lang="en-AU" sz="1800" b="0" strike="noStrike" spc="-1" dirty="0">
              <a:latin typeface="Arial"/>
            </a:endParaRPr>
          </a:p>
        </p:txBody>
      </p:sp>
      <p:pic>
        <p:nvPicPr>
          <p:cNvPr id="3" name="Picture 2" descr="A robot standing in a store&#10;&#10;Description automatically generated">
            <a:extLst>
              <a:ext uri="{FF2B5EF4-FFF2-40B4-BE49-F238E27FC236}">
                <a16:creationId xmlns:a16="http://schemas.microsoft.com/office/drawing/2014/main" id="{9BE4E8BD-3577-BA14-8290-A0F8BF617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345" y="1138645"/>
            <a:ext cx="4580709" cy="4580709"/>
          </a:xfrm>
          <a:prstGeom prst="rect">
            <a:avLst/>
          </a:prstGeom>
        </p:spPr>
      </p:pic>
      <p:sp>
        <p:nvSpPr>
          <p:cNvPr id="4" name="CustomShape 2">
            <a:extLst>
              <a:ext uri="{FF2B5EF4-FFF2-40B4-BE49-F238E27FC236}">
                <a16:creationId xmlns:a16="http://schemas.microsoft.com/office/drawing/2014/main" id="{478770EB-CFF6-6776-EE4B-079F88F83961}"/>
              </a:ext>
            </a:extLst>
          </p:cNvPr>
          <p:cNvSpPr/>
          <p:nvPr/>
        </p:nvSpPr>
        <p:spPr>
          <a:xfrm>
            <a:off x="735120" y="5730008"/>
            <a:ext cx="10721160" cy="4530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AU" sz="1200" b="0" strike="noStrike" spc="-1" dirty="0">
                <a:solidFill>
                  <a:srgbClr val="FFFFFF"/>
                </a:solidFill>
                <a:latin typeface="Century Schoolbook"/>
              </a:rPr>
              <a:t>AI art generated by </a:t>
            </a:r>
            <a:r>
              <a:rPr lang="en-AU" sz="1200" b="0" strike="noStrike" spc="-1" dirty="0">
                <a:solidFill>
                  <a:srgbClr val="FFFFFF"/>
                </a:solidFill>
                <a:latin typeface="Century Schoolbook"/>
                <a:hlinkClick r:id="rId3"/>
              </a:rPr>
              <a:t>https://www.craiyon.com/</a:t>
            </a:r>
            <a:endParaRPr lang="en-AU" sz="1200" b="0" strike="noStrike" spc="-1" dirty="0">
              <a:solidFill>
                <a:srgbClr val="FFFFFF"/>
              </a:solidFill>
              <a:latin typeface="Century Schoolbook"/>
            </a:endParaRPr>
          </a:p>
          <a:p>
            <a:pPr algn="ctr">
              <a:lnSpc>
                <a:spcPct val="100000"/>
              </a:lnSpc>
            </a:pPr>
            <a:r>
              <a:rPr lang="en-AU" sz="1200" b="0" strike="noStrike" spc="-1" dirty="0">
                <a:solidFill>
                  <a:srgbClr val="FFFFFF"/>
                </a:solidFill>
                <a:latin typeface="Century Schoolbook"/>
              </a:rPr>
              <a:t>(prompt: “</a:t>
            </a:r>
            <a:r>
              <a:rPr lang="en-GB" sz="1200" b="0" strike="noStrike" spc="-1" dirty="0">
                <a:solidFill>
                  <a:srgbClr val="FFFFFF"/>
                </a:solidFill>
                <a:latin typeface="Century Schoolbook"/>
              </a:rPr>
              <a:t>a penguin robot shopping for fruits and vegetables in a supermarket</a:t>
            </a:r>
            <a:r>
              <a:rPr lang="en-AU" sz="1200" b="0" strike="noStrike" spc="-1" dirty="0">
                <a:solidFill>
                  <a:srgbClr val="FFFFFF"/>
                </a:solidFill>
                <a:latin typeface="Century Schoolbook"/>
              </a:rPr>
              <a:t>”)</a:t>
            </a:r>
            <a:endParaRPr lang="en-AU" sz="12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ustomShape 1"/>
          <p:cNvSpPr/>
          <p:nvPr/>
        </p:nvSpPr>
        <p:spPr>
          <a:xfrm>
            <a:off x="478080" y="172440"/>
            <a:ext cx="11713320" cy="155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AU" sz="4800" b="0" strike="noStrike" spc="-1">
                <a:solidFill>
                  <a:srgbClr val="FFFFFF"/>
                </a:solidFill>
                <a:latin typeface="Century Schoolbook"/>
              </a:rPr>
              <a:t>Additional recommendations (optional)</a:t>
            </a:r>
            <a:endParaRPr lang="en-AU" sz="4800" b="0" strike="noStrike" spc="-1">
              <a:latin typeface="Arial"/>
            </a:endParaRPr>
          </a:p>
        </p:txBody>
      </p:sp>
      <p:sp>
        <p:nvSpPr>
          <p:cNvPr id="64" name="CustomShape 2"/>
          <p:cNvSpPr/>
          <p:nvPr/>
        </p:nvSpPr>
        <p:spPr>
          <a:xfrm>
            <a:off x="667080" y="1104119"/>
            <a:ext cx="11336040" cy="485254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- Install a python IDE (pick one)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PyCharm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Spyder	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Visual studio code</a:t>
            </a:r>
          </a:p>
          <a:p>
            <a:pPr>
              <a:lnSpc>
                <a:spcPct val="100000"/>
              </a:lnSpc>
            </a:pPr>
            <a:r>
              <a:rPr lang="en-AU" spc="-1" dirty="0">
                <a:solidFill>
                  <a:srgbClr val="FFFFFF"/>
                </a:solidFill>
                <a:latin typeface="Century Schoolbook"/>
              </a:rPr>
              <a:t>	Or anything else familiar to you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- </a:t>
            </a:r>
            <a:r>
              <a:rPr lang="en-AU" spc="-1" dirty="0">
                <a:solidFill>
                  <a:srgbClr val="FFFFFF"/>
                </a:solidFill>
                <a:latin typeface="Century Schoolbook"/>
              </a:rPr>
              <a:t>Extension to basic teleoperation functions:</a:t>
            </a:r>
            <a:endParaRPr lang="en-AU" sz="1800" b="0" strike="noStrike" spc="-1" dirty="0">
              <a:solidFill>
                <a:srgbClr val="FFFFFF"/>
              </a:solidFill>
              <a:latin typeface="Century Schoolbook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Implement variable speed control</a:t>
            </a:r>
            <a:endParaRPr lang="en-AU" sz="18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Implement arc turning &amp; on spot turning</a:t>
            </a:r>
            <a:endParaRPr lang="en-AU" sz="18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Turn off sticky keys (robots stops when not holding a button)</a:t>
            </a:r>
            <a:endParaRPr lang="en-AU" sz="18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Implement time normalisation (Perform an iteration every N milliseconds compared to as fast as possible)</a:t>
            </a:r>
            <a:endParaRPr lang="en-AU" sz="1800" b="0" strike="noStrike" spc="-1" dirty="0">
              <a:latin typeface="Arial"/>
            </a:endParaRPr>
          </a:p>
        </p:txBody>
      </p:sp>
      <p:pic>
        <p:nvPicPr>
          <p:cNvPr id="65" name="Picture 2"/>
          <p:cNvPicPr/>
          <p:nvPr/>
        </p:nvPicPr>
        <p:blipFill>
          <a:blip r:embed="rId2"/>
          <a:stretch/>
        </p:blipFill>
        <p:spPr>
          <a:xfrm>
            <a:off x="5118480" y="1118520"/>
            <a:ext cx="1401120" cy="1401120"/>
          </a:xfrm>
          <a:prstGeom prst="rect">
            <a:avLst/>
          </a:prstGeom>
          <a:ln>
            <a:noFill/>
          </a:ln>
        </p:spPr>
      </p:pic>
      <p:pic>
        <p:nvPicPr>
          <p:cNvPr id="66" name="Picture 8"/>
          <p:cNvPicPr/>
          <p:nvPr/>
        </p:nvPicPr>
        <p:blipFill>
          <a:blip r:embed="rId3"/>
          <a:srcRect l="15326" t="13358" r="15449" b="8708"/>
          <a:stretch/>
        </p:blipFill>
        <p:spPr>
          <a:xfrm>
            <a:off x="7666560" y="1118520"/>
            <a:ext cx="1492920" cy="1517040"/>
          </a:xfrm>
          <a:prstGeom prst="rect">
            <a:avLst/>
          </a:prstGeom>
          <a:ln>
            <a:noFill/>
          </a:ln>
        </p:spPr>
      </p:pic>
      <p:pic>
        <p:nvPicPr>
          <p:cNvPr id="67" name="Picture 8"/>
          <p:cNvPicPr/>
          <p:nvPr/>
        </p:nvPicPr>
        <p:blipFill>
          <a:blip r:embed="rId4"/>
          <a:stretch/>
        </p:blipFill>
        <p:spPr>
          <a:xfrm>
            <a:off x="10306080" y="1118520"/>
            <a:ext cx="1439640" cy="1439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478080" y="172440"/>
            <a:ext cx="11713320" cy="82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AU" sz="4800" b="0" strike="noStrike" spc="-1">
                <a:solidFill>
                  <a:srgbClr val="FFFFFF"/>
                </a:solidFill>
                <a:latin typeface="Century Schoolbook"/>
              </a:rPr>
              <a:t>ECE4078  Intelligent robotics</a:t>
            </a:r>
            <a:endParaRPr lang="en-AU" sz="4800" b="0" strike="noStrike" spc="-1"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1745055" y="1753406"/>
            <a:ext cx="9179369" cy="3655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The aim of the project is to develop a grocery shopping robot.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You will be required to search, identify, locate and “pick-up” target fruits and vegs on a shopping list using a </a:t>
            </a:r>
            <a:r>
              <a:rPr lang="en-AU" sz="1800" b="0" strike="noStrike" spc="-1" dirty="0" err="1">
                <a:solidFill>
                  <a:srgbClr val="FFFFFF"/>
                </a:solidFill>
                <a:latin typeface="Century Schoolbook"/>
              </a:rPr>
              <a:t>PenguinPi</a:t>
            </a: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 robot in a 3m*3m “supermarket” (arena). 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Within the “supermarket” there will be 10 “aisle labels” (ARUCO markers) to help the robot locate itself and the targets.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Each of the labs will focus on a subsection of the task, i.e., the lab milestones.</a:t>
            </a:r>
            <a:endParaRPr lang="en-AU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4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ustomShape 1"/>
          <p:cNvSpPr/>
          <p:nvPr/>
        </p:nvSpPr>
        <p:spPr>
          <a:xfrm>
            <a:off x="478080" y="172440"/>
            <a:ext cx="11713320" cy="82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AU" sz="4800" b="0" strike="noStrike" spc="-1">
                <a:solidFill>
                  <a:srgbClr val="FFFFFF"/>
                </a:solidFill>
                <a:latin typeface="Century Schoolbook"/>
              </a:rPr>
              <a:t>ECE4078  Intelligent robotics</a:t>
            </a:r>
            <a:endParaRPr lang="en-AU" sz="4800" b="0" strike="noStrike" spc="-1">
              <a:latin typeface="Arial"/>
            </a:endParaRPr>
          </a:p>
        </p:txBody>
      </p:sp>
      <p:sp>
        <p:nvSpPr>
          <p:cNvPr id="50" name="CustomShape 2"/>
          <p:cNvSpPr/>
          <p:nvPr/>
        </p:nvSpPr>
        <p:spPr>
          <a:xfrm>
            <a:off x="1249200" y="1110960"/>
            <a:ext cx="100148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5 milestones + a final demo: live demo marking on physical robot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Submission deadline is right before the start of the due lab session </a:t>
            </a:r>
            <a:endParaRPr lang="en-AU" sz="1800" b="0" strike="noStrike" spc="-1" dirty="0">
              <a:latin typeface="Arial"/>
            </a:endParaRPr>
          </a:p>
        </p:txBody>
      </p:sp>
      <p:graphicFrame>
        <p:nvGraphicFramePr>
          <p:cNvPr id="51" name="Table 3"/>
          <p:cNvGraphicFramePr/>
          <p:nvPr>
            <p:extLst>
              <p:ext uri="{D42A27DB-BD31-4B8C-83A1-F6EECF244321}">
                <p14:modId xmlns:p14="http://schemas.microsoft.com/office/powerpoint/2010/main" val="2711468545"/>
              </p:ext>
            </p:extLst>
          </p:nvPr>
        </p:nvGraphicFramePr>
        <p:xfrm>
          <a:off x="1249560" y="1864440"/>
          <a:ext cx="8552520" cy="4175760"/>
        </p:xfrm>
        <a:graphic>
          <a:graphicData uri="http://schemas.openxmlformats.org/drawingml/2006/table">
            <a:tbl>
              <a:tblPr/>
              <a:tblGrid>
                <a:gridCol w="1074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5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027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51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AU" sz="1600" b="1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Week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AU" sz="1600" b="1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Objectives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AU" sz="1600" b="1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Milestones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2: M1-1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Introduction and setup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3: M2-1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Calibration, ARUCO markers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M1 due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4: M2-2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SLAM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5: M2-3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SLAM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6: M3-1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Object recognition &amp; localisation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M2 due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7: M3-2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Object recognition &amp; localisation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8: M4-1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Navigation &amp; Planning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M3 due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9: M4-2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Navigation &amp; Planning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15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10: M5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 dirty="0">
                          <a:solidFill>
                            <a:srgbClr val="000000"/>
                          </a:solidFill>
                          <a:latin typeface="Century Schoolbook"/>
                        </a:rPr>
                        <a:t>Integration &amp; Improvement</a:t>
                      </a:r>
                      <a:endParaRPr lang="en-AU" sz="16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M4 due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11: Final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 dirty="0">
                          <a:solidFill>
                            <a:srgbClr val="000000"/>
                          </a:solidFill>
                          <a:latin typeface="Century Schoolbook"/>
                        </a:rPr>
                        <a:t>Trial run of final demo</a:t>
                      </a:r>
                      <a:endParaRPr lang="en-AU" sz="16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M5 due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5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>
                          <a:solidFill>
                            <a:srgbClr val="000000"/>
                          </a:solidFill>
                          <a:latin typeface="Century Schoolbook"/>
                        </a:rPr>
                        <a:t>12: Final</a:t>
                      </a:r>
                      <a:endParaRPr lang="en-AU" sz="16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 dirty="0">
                          <a:solidFill>
                            <a:srgbClr val="000000"/>
                          </a:solidFill>
                          <a:latin typeface="Century Schoolbook"/>
                        </a:rPr>
                        <a:t>Final demo</a:t>
                      </a:r>
                      <a:endParaRPr lang="en-AU" sz="16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AU" sz="1600" b="0" strike="noStrike" spc="-1" dirty="0">
                          <a:solidFill>
                            <a:srgbClr val="000000"/>
                          </a:solidFill>
                          <a:latin typeface="Century Schoolbook"/>
                        </a:rPr>
                        <a:t>Final demo</a:t>
                      </a:r>
                      <a:endParaRPr lang="en-AU" sz="16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52" name="CustomShape 4"/>
          <p:cNvSpPr/>
          <p:nvPr/>
        </p:nvSpPr>
        <p:spPr>
          <a:xfrm>
            <a:off x="9861120" y="2458440"/>
            <a:ext cx="2017080" cy="970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Submit code </a:t>
            </a: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before your lab </a:t>
            </a: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session </a:t>
            </a:r>
            <a:endParaRPr lang="en-AU" sz="1800" b="0" strike="noStrike" spc="-1" dirty="0">
              <a:latin typeface="Arial"/>
            </a:endParaRPr>
          </a:p>
        </p:txBody>
      </p:sp>
      <p:sp>
        <p:nvSpPr>
          <p:cNvPr id="53" name="CustomShape 5"/>
          <p:cNvSpPr/>
          <p:nvPr/>
        </p:nvSpPr>
        <p:spPr>
          <a:xfrm flipH="1" flipV="1">
            <a:off x="7320960" y="2780640"/>
            <a:ext cx="2540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AU"/>
          </a:p>
        </p:txBody>
      </p:sp>
      <p:sp>
        <p:nvSpPr>
          <p:cNvPr id="54" name="CustomShape 6"/>
          <p:cNvSpPr/>
          <p:nvPr/>
        </p:nvSpPr>
        <p:spPr>
          <a:xfrm>
            <a:off x="924480" y="2196720"/>
            <a:ext cx="32472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2800" b="0" strike="noStrike" spc="-1" dirty="0">
                <a:solidFill>
                  <a:srgbClr val="FF0000"/>
                </a:solidFill>
                <a:latin typeface="Century Schoolbook"/>
              </a:rPr>
              <a:t>*</a:t>
            </a:r>
            <a:endParaRPr lang="en-AU" sz="2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478080" y="172440"/>
            <a:ext cx="11713320" cy="82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AU" sz="4800" b="0" strike="noStrike" spc="-1">
                <a:solidFill>
                  <a:srgbClr val="FFFFFF"/>
                </a:solidFill>
                <a:latin typeface="Century Schoolbook"/>
              </a:rPr>
              <a:t>ECE4078  Intelligent robotics</a:t>
            </a:r>
            <a:endParaRPr lang="en-AU" sz="4800" b="0" strike="noStrike" spc="-1">
              <a:latin typeface="Arial"/>
            </a:endParaRPr>
          </a:p>
        </p:txBody>
      </p:sp>
      <p:sp>
        <p:nvSpPr>
          <p:cNvPr id="56" name="CustomShape 2"/>
          <p:cNvSpPr/>
          <p:nvPr/>
        </p:nvSpPr>
        <p:spPr>
          <a:xfrm>
            <a:off x="766380" y="1282353"/>
            <a:ext cx="10659240" cy="37424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Each of the milestones accounts for 4% of your unit grade (total of 20%). The final demo will </a:t>
            </a:r>
            <a:r>
              <a:rPr lang="en-AU" spc="-1" dirty="0">
                <a:solidFill>
                  <a:srgbClr val="FFFFFF"/>
                </a:solidFill>
                <a:latin typeface="Century Schoolbook"/>
              </a:rPr>
              <a:t>account for 60% of your unit grade (no final exam).</a:t>
            </a:r>
          </a:p>
          <a:p>
            <a:pPr>
              <a:lnSpc>
                <a:spcPct val="100000"/>
              </a:lnSpc>
            </a:pPr>
            <a:endParaRPr lang="en-AU" spc="-1" dirty="0">
              <a:solidFill>
                <a:srgbClr val="FFFFFF"/>
              </a:solidFill>
              <a:latin typeface="Century Schoolbook"/>
            </a:endParaRPr>
          </a:p>
          <a:p>
            <a:pPr>
              <a:lnSpc>
                <a:spcPct val="100000"/>
              </a:lnSpc>
            </a:pPr>
            <a:r>
              <a:rPr lang="en-AU" spc="-1" dirty="0">
                <a:solidFill>
                  <a:srgbClr val="FFFFFF"/>
                </a:solidFill>
                <a:latin typeface="Century Schoolbook"/>
              </a:rPr>
              <a:t>You’ll work in teams of 3 (except for M1): ITP team formation and surveys</a:t>
            </a:r>
          </a:p>
          <a:p>
            <a:pPr>
              <a:lnSpc>
                <a:spcPct val="100000"/>
              </a:lnSpc>
            </a:pPr>
            <a:endParaRPr lang="en-AU" sz="1800" b="0" strike="noStrike" spc="-1" dirty="0">
              <a:solidFill>
                <a:srgbClr val="FFFFFF"/>
              </a:solidFill>
              <a:latin typeface="Century Schoolbook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During a marking session, each group will present their submission to the demonstrators.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Further instructions on </a:t>
            </a:r>
            <a:r>
              <a:rPr lang="en-AU" spc="-1" dirty="0">
                <a:solidFill>
                  <a:srgbClr val="FFFFFF"/>
                </a:solidFill>
                <a:latin typeface="Century Schoolbook"/>
              </a:rPr>
              <a:t>M</a:t>
            </a: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oodle and </a:t>
            </a:r>
            <a:r>
              <a:rPr lang="en-AU" sz="1800" b="0" strike="noStrike" spc="-1" dirty="0" err="1">
                <a:solidFill>
                  <a:srgbClr val="FFFFFF"/>
                </a:solidFill>
                <a:latin typeface="Century Schoolbook"/>
              </a:rPr>
              <a:t>Github</a:t>
            </a: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 repo </a:t>
            </a:r>
          </a:p>
          <a:p>
            <a:pPr>
              <a:lnSpc>
                <a:spcPct val="100000"/>
              </a:lnSpc>
            </a:pPr>
            <a:endParaRPr lang="en-AU" sz="1800" b="0" strike="noStrike" spc="-1" dirty="0">
              <a:latin typeface="Arial"/>
            </a:endParaRPr>
          </a:p>
          <a:p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Slack is the main communication channel </a:t>
            </a:r>
            <a:endParaRPr lang="en-AU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ustomShape 1"/>
          <p:cNvSpPr/>
          <p:nvPr/>
        </p:nvSpPr>
        <p:spPr>
          <a:xfrm>
            <a:off x="478080" y="172440"/>
            <a:ext cx="11713320" cy="82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AU" sz="4800" b="0" strike="noStrike" spc="-1">
                <a:solidFill>
                  <a:srgbClr val="FFFFFF"/>
                </a:solidFill>
                <a:latin typeface="Century Schoolbook"/>
              </a:rPr>
              <a:t>This week’s lab</a:t>
            </a:r>
            <a:endParaRPr lang="en-AU" sz="4800" b="0" strike="noStrike" spc="-1">
              <a:latin typeface="Arial"/>
            </a:endParaRPr>
          </a:p>
        </p:txBody>
      </p:sp>
      <p:sp>
        <p:nvSpPr>
          <p:cNvPr id="60" name="CustomShape 2"/>
          <p:cNvSpPr/>
          <p:nvPr/>
        </p:nvSpPr>
        <p:spPr>
          <a:xfrm>
            <a:off x="667080" y="1104120"/>
            <a:ext cx="11336040" cy="48960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1: Installing the environment</a:t>
            </a:r>
            <a:endParaRPr lang="en-AU" sz="18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Instructions can be found on GitHub under “Week01-02” folder – “InstallationGuidePhysical.md”</a:t>
            </a:r>
            <a:endParaRPr lang="en-AU" spc="-1" dirty="0">
              <a:solidFill>
                <a:srgbClr val="FFFFFF"/>
              </a:solidFill>
              <a:latin typeface="Century Schoolbook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Simulator env (see “</a:t>
            </a:r>
            <a:r>
              <a:rPr lang="en-AU" sz="1800" b="0" strike="noStrike" spc="-1" dirty="0" err="1">
                <a:solidFill>
                  <a:srgbClr val="FFFFFF"/>
                </a:solidFill>
                <a:latin typeface="Century Schoolbook"/>
              </a:rPr>
              <a:t>Robot_simulator</a:t>
            </a: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” folder) not required but may be helpful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If you only plan to work with the physical robot, then only the python packages are required (skip the steps on setting up the Ubuntu 18 ROS environment)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2: Implement teleoperation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Skeleton code is provided: “operate.py” but </a:t>
            </a:r>
            <a:r>
              <a:rPr lang="en-AU" sz="1800" b="1" strike="noStrike" spc="-1" dirty="0">
                <a:solidFill>
                  <a:srgbClr val="FFFFFF"/>
                </a:solidFill>
                <a:latin typeface="Century Schoolbook"/>
              </a:rPr>
              <a:t>not compulsory to use</a:t>
            </a:r>
            <a:endParaRPr lang="en-AU" sz="1800" b="1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 	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M1 total 100 points (marked as individuals):</a:t>
            </a:r>
            <a:br>
              <a:rPr dirty="0"/>
            </a:b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	- Drive forward 		(25pts)</a:t>
            </a:r>
            <a:endParaRPr lang="en-AU" sz="18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	- Drive backwards 	(25pts)</a:t>
            </a:r>
            <a:endParaRPr lang="en-AU" sz="18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	- Turn left		(25pts)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	- Turn right		(25pts)</a:t>
            </a:r>
            <a:br>
              <a:rPr dirty="0"/>
            </a:b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	</a:t>
            </a:r>
            <a:endParaRPr lang="en-AU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AU" spc="-1" dirty="0">
                <a:solidFill>
                  <a:srgbClr val="FFFFFF"/>
                </a:solidFill>
                <a:latin typeface="Century Schoolbook"/>
              </a:rPr>
              <a:t>3: </a:t>
            </a: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You may ask to be marked during this week’s lab if you finish early (submit your code on Moodle first following the marking steps)</a:t>
            </a:r>
            <a:endParaRPr lang="en-AU" sz="18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en-AU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2">
            <a:extLst>
              <a:ext uri="{FF2B5EF4-FFF2-40B4-BE49-F238E27FC236}">
                <a16:creationId xmlns:a16="http://schemas.microsoft.com/office/drawing/2014/main" id="{E03A850D-4B03-2FC8-8CEE-5C9BFF669ED2}"/>
              </a:ext>
            </a:extLst>
          </p:cNvPr>
          <p:cNvSpPr/>
          <p:nvPr/>
        </p:nvSpPr>
        <p:spPr>
          <a:xfrm>
            <a:off x="596880" y="1110960"/>
            <a:ext cx="6056469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Inside the robot kit </a:t>
            </a:r>
          </a:p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(from </a:t>
            </a:r>
            <a:r>
              <a:rPr lang="en-AU" sz="1800" b="1" strike="noStrike" spc="-1" dirty="0">
                <a:solidFill>
                  <a:srgbClr val="FFFFFF"/>
                </a:solidFill>
                <a:latin typeface="Century Schoolbook"/>
              </a:rPr>
              <a:t>next week</a:t>
            </a: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 each group can bring a robot home) </a:t>
            </a:r>
            <a:endParaRPr lang="en-AU" sz="1800" b="0" strike="noStrike" spc="-1" dirty="0">
              <a:latin typeface="Arial"/>
            </a:endParaRPr>
          </a:p>
        </p:txBody>
      </p:sp>
      <p:pic>
        <p:nvPicPr>
          <p:cNvPr id="6" name="Picture 5" descr="A black box with wheels and wires&#10;&#10;Description automatically generated">
            <a:extLst>
              <a:ext uri="{FF2B5EF4-FFF2-40B4-BE49-F238E27FC236}">
                <a16:creationId xmlns:a16="http://schemas.microsoft.com/office/drawing/2014/main" id="{ADD7A2D9-1C3B-A657-0E7C-CA61119A0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030" y="0"/>
            <a:ext cx="5143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36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2">
            <a:extLst>
              <a:ext uri="{FF2B5EF4-FFF2-40B4-BE49-F238E27FC236}">
                <a16:creationId xmlns:a16="http://schemas.microsoft.com/office/drawing/2014/main" id="{E03A850D-4B03-2FC8-8CEE-5C9BFF669ED2}"/>
              </a:ext>
            </a:extLst>
          </p:cNvPr>
          <p:cNvSpPr/>
          <p:nvPr/>
        </p:nvSpPr>
        <p:spPr>
          <a:xfrm>
            <a:off x="1219200" y="1110960"/>
            <a:ext cx="100448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The </a:t>
            </a:r>
            <a:r>
              <a:rPr lang="en-AU" sz="1800" b="0" strike="noStrike" spc="-1" dirty="0" err="1">
                <a:solidFill>
                  <a:srgbClr val="FFFFFF"/>
                </a:solidFill>
                <a:latin typeface="Century Schoolbook"/>
              </a:rPr>
              <a:t>PenguinPi</a:t>
            </a: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 robot: see “InstallationGuidePhysical.md”</a:t>
            </a:r>
            <a:endParaRPr lang="en-AU" sz="1800" b="0" strike="noStrike" spc="-1" dirty="0">
              <a:latin typeface="Arial"/>
            </a:endParaRPr>
          </a:p>
        </p:txBody>
      </p:sp>
      <p:pic>
        <p:nvPicPr>
          <p:cNvPr id="3" name="Picture 2" descr="A close-up of a robot&#10;&#10;Description automatically generated">
            <a:extLst>
              <a:ext uri="{FF2B5EF4-FFF2-40B4-BE49-F238E27FC236}">
                <a16:creationId xmlns:a16="http://schemas.microsoft.com/office/drawing/2014/main" id="{2C686EDB-2EE2-7A97-B5D1-09D490166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749960"/>
            <a:ext cx="9753600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481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2">
            <a:extLst>
              <a:ext uri="{FF2B5EF4-FFF2-40B4-BE49-F238E27FC236}">
                <a16:creationId xmlns:a16="http://schemas.microsoft.com/office/drawing/2014/main" id="{E03A850D-4B03-2FC8-8CEE-5C9BFF669ED2}"/>
              </a:ext>
            </a:extLst>
          </p:cNvPr>
          <p:cNvSpPr/>
          <p:nvPr/>
        </p:nvSpPr>
        <p:spPr>
          <a:xfrm>
            <a:off x="1480727" y="649406"/>
            <a:ext cx="9087051" cy="199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Connect to robot: let us know if anything is broken</a:t>
            </a:r>
            <a:endParaRPr lang="en-AU" sz="1800" b="0" strike="noStrike" spc="-1" dirty="0">
              <a:latin typeface="Arial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152908F-5345-3DEA-6F71-67794449C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727" y="1221685"/>
            <a:ext cx="9230546" cy="527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415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2">
            <a:extLst>
              <a:ext uri="{FF2B5EF4-FFF2-40B4-BE49-F238E27FC236}">
                <a16:creationId xmlns:a16="http://schemas.microsoft.com/office/drawing/2014/main" id="{E03A850D-4B03-2FC8-8CEE-5C9BFF669ED2}"/>
              </a:ext>
            </a:extLst>
          </p:cNvPr>
          <p:cNvSpPr/>
          <p:nvPr/>
        </p:nvSpPr>
        <p:spPr>
          <a:xfrm>
            <a:off x="1183882" y="1110960"/>
            <a:ext cx="10080157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AU" sz="1800" b="0" strike="noStrike" spc="-1" dirty="0">
                <a:solidFill>
                  <a:srgbClr val="FFFFFF"/>
                </a:solidFill>
                <a:latin typeface="Century Schoolbook"/>
              </a:rPr>
              <a:t>Running teleoperation</a:t>
            </a:r>
            <a:endParaRPr lang="en-AU" sz="1800" b="0" strike="noStrike" spc="-1" dirty="0">
              <a:latin typeface="Arial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62DC61B-8337-9128-1E64-1D6AE2A6C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883" y="1749960"/>
            <a:ext cx="4912117" cy="484923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D57A73AA-F30C-0C37-FD23-ED05377815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749" y="1749960"/>
            <a:ext cx="4905291" cy="484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238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</TotalTime>
  <Words>627</Words>
  <Application>Microsoft Office PowerPoint</Application>
  <PresentationFormat>Widescreen</PresentationFormat>
  <Paragraphs>92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Century Schoolbook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Kal</dc:creator>
  <dc:description/>
  <cp:lastModifiedBy>Leimin Tian</cp:lastModifiedBy>
  <cp:revision>66</cp:revision>
  <dcterms:created xsi:type="dcterms:W3CDTF">2020-08-07T03:38:28Z</dcterms:created>
  <dcterms:modified xsi:type="dcterms:W3CDTF">2023-07-24T03:45:10Z</dcterms:modified>
  <dc:language>en-AU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2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